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8" r:id="rId10"/>
    <p:sldId id="269" r:id="rId11"/>
    <p:sldId id="270" r:id="rId12"/>
    <p:sldId id="271" r:id="rId13"/>
    <p:sldId id="272" r:id="rId14"/>
    <p:sldId id="263" r:id="rId15"/>
    <p:sldId id="273" r:id="rId16"/>
    <p:sldId id="264" r:id="rId17"/>
    <p:sldId id="275" r:id="rId18"/>
    <p:sldId id="276" r:id="rId19"/>
    <p:sldId id="277" r:id="rId20"/>
    <p:sldId id="278" r:id="rId21"/>
    <p:sldId id="280" r:id="rId22"/>
    <p:sldId id="279" r:id="rId23"/>
    <p:sldId id="265" r:id="rId24"/>
    <p:sldId id="266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93037"/>
  </p:normalViewPr>
  <p:slideViewPr>
    <p:cSldViewPr snapToGrid="0" snapToObjects="1">
      <p:cViewPr varScale="1">
        <p:scale>
          <a:sx n="81" d="100"/>
          <a:sy n="81" d="100"/>
        </p:scale>
        <p:origin x="2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87DE-2546-9C43-AA28-A53EC97D260F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1C171-17C1-154B-86D0-7EEA43C890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671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85B24-A74E-994C-BBF5-7214066F9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D26CEA-CE73-1E4E-82A5-C30CE3596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kumimoji="1" lang="en-US" altLang="ja-JP" dirty="0"/>
          </a:p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BF7D09-60A1-D449-941E-B6412D2D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2969-FD70-F749-97BD-2BDC0A506EEB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0F06D9-39F1-CC40-9B5D-15AE0E0A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5549E3-BC66-B948-BDDF-3929E411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65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0D1474-CEF7-7143-AB43-BE79D450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6D50F1E-6814-EA49-A492-80108946B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60B9DB-7D8C-5144-8FF9-E7D9C07D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3A23-9BCC-0541-9E57-D6538BCA013D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A79655-8E8C-624D-A552-77F5C92C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7FDE43-1165-5C43-BA56-EA9E5EBA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54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444E22B-D59C-354F-883D-98074CB76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7FCEADD-37BB-744A-B410-14D19814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6FD2B2-61C6-A647-8AF1-334F662E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26EA4-67A2-8547-89FF-10D889521BFA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E7F7CE-D57C-8648-8804-CD28B2C8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5232DB-D16A-1448-9CCB-8D76A33E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39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A8FCEF-7BF0-0642-8CC2-875D0E3F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A0A7FD-B112-C847-9DAE-D00DFD4EF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08B100-9C94-984B-9CB8-0A45E058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9DFC2-F1F1-DA4E-8BE9-7D15CE37E209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B0DD6F-1AFE-7342-BF9D-CF8CB971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11B14B-3924-5A46-BD26-B3FD4C1B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6B1CC7-44E8-BF4C-B715-3EA7BFB9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B98DDC-7E0B-2F4F-A506-39D798139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6E0EC3-ADAE-DB42-95B5-CE7C3C12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D955D-F5ED-2C4D-9080-8CB9CBA2C16B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307928-AF9A-C843-8692-16F73E85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1C656F-D118-7D4A-9320-30DCBD7B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00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7A2D43-A500-614D-9332-4AB96027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CA55E-987B-D247-BDFC-B00D16863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9AC094-2BB8-7D45-91CB-2A9DB3587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F15512-2656-AC4A-9750-E18E7FDB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6EB32-54BF-C043-A442-14485D17D489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3586E4-7D58-DF46-A071-57855903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9DB4B9-7343-3B41-8006-0BA29D88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17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447C9-6CFE-454F-A740-2405F10A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A5B981-F815-D242-87C8-686E1B0B6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5EAD9A-F12B-654F-BEB1-DB74900AC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B6DD072-80E4-F941-87D8-0828D563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BA4461-C54A-AC43-B790-D22254D67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6E23C0-DE9B-EB42-B981-48163538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7B2C5-0951-304A-AF34-BE558646EE62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85ABBC-7558-4149-83F4-680DAA88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E8576C4-C1DB-3A49-959D-1F168E3C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02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8E4872-0EBC-8142-BEFD-67C1B7B0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909BF52-129A-6C46-903E-9DE8249B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24-D6C0-6943-BD84-6A510DA0C907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78B84F-84C9-D841-958E-FAAEA9C7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B1DA8F-9AE8-354A-928E-A5256D85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00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B8E1AC-6B12-F64A-B796-BC0A7CC9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714F-659C-CA48-841E-039F675933C2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1FD9518-D13C-A74C-8B70-ACD05B9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01BB6B-A531-F145-ACA7-4FA81BA1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B78ECF-68C6-DD4C-815E-049D56A1915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195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37D9E-A2F8-A44B-87D6-53EFADB3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0A007-E941-CE47-94B8-198B32DD7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4A4726-D1E9-A94B-9BCB-9CCF0CBC4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3E8785-311F-7A40-8A0C-62CE118B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4BAF-2AB8-CC47-BCA5-A898F43C7053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D6BA7-C02F-B94C-A496-BE8CF97F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F9EE91-11CB-6F43-B942-952F546D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72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78D3E4-84FF-1B4E-B9A6-9AB35FFD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88FFA7-6119-B841-A807-23B36C3CE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F4C632-96C0-BB49-8A18-2ED0DB06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18032C-E718-874B-A5AD-83EA05C2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98CB-9FF9-4A44-B191-B8C9B2DF535B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4E306C-511F-3944-839C-C189B0A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5E63B-081D-D145-BDBC-10E99857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7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B14A9FE-F602-2544-9E42-C7F0437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E4F3F1-6497-E94D-959A-8A9FFB94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F0C5CF-AA18-D94E-95E1-EA8BCD610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870B3-B019-0B43-ACA0-E76AD6B00F32}" type="datetime1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7DEDDB-3BFB-BD4F-B8BE-96D4BC2FD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47A4EA-C4A7-DB4E-AB5E-6B09035C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B78ECF-68C6-DD4C-815E-049D56A1915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368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5D102-983B-1345-9CBC-DBC7B72F1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論文紹介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5B0E710-AD2A-D644-AE2A-CF0C7DDCB4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M</a:t>
            </a:r>
            <a:r>
              <a:rPr kumimoji="1" lang="ja-JP" altLang="en-US"/>
              <a:t>１　白川</a:t>
            </a:r>
          </a:p>
        </p:txBody>
      </p:sp>
    </p:spTree>
    <p:extLst>
      <p:ext uri="{BB962C8B-B14F-4D97-AF65-F5344CB8AC3E}">
        <p14:creationId xmlns:p14="http://schemas.microsoft.com/office/powerpoint/2010/main" val="167948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04B574-EC7A-2E43-9FCA-06B8DE6C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3" y="1690688"/>
            <a:ext cx="6796143" cy="48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341B4E-521F-F946-A847-8DEEADA9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39" y="1724019"/>
            <a:ext cx="6203122" cy="46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0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E257081-626D-6E43-BC3B-D4B599F6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741" y="1531144"/>
            <a:ext cx="6056518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3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BDC9FC0-2AC8-444B-AEA8-09F25DF1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562" y="1709819"/>
            <a:ext cx="6594336" cy="47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2EAD2-B6F2-D741-A514-E15A9F4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森の形状（各パラメータの影響）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668F674F-4B4D-8A41-B4A5-144DC5D33C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8961376"/>
                  </p:ext>
                </p:extLst>
              </p:nvPr>
            </p:nvGraphicFramePr>
            <p:xfrm>
              <a:off x="838200" y="1958146"/>
              <a:ext cx="10515600" cy="25704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243470">
                      <a:extLst>
                        <a:ext uri="{9D8B030D-6E8A-4147-A177-3AD203B41FA5}">
                          <a16:colId xmlns:a16="http://schemas.microsoft.com/office/drawing/2014/main" val="3237464479"/>
                        </a:ext>
                      </a:extLst>
                    </a:gridCol>
                    <a:gridCol w="1563756">
                      <a:extLst>
                        <a:ext uri="{9D8B030D-6E8A-4147-A177-3AD203B41FA5}">
                          <a16:colId xmlns:a16="http://schemas.microsoft.com/office/drawing/2014/main" val="2963239050"/>
                        </a:ext>
                      </a:extLst>
                    </a:gridCol>
                    <a:gridCol w="5708374">
                      <a:extLst>
                        <a:ext uri="{9D8B030D-6E8A-4147-A177-3AD203B41FA5}">
                          <a16:colId xmlns:a16="http://schemas.microsoft.com/office/drawing/2014/main" val="2592348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dirty="0"/>
                            <a:t>T</a:t>
                          </a:r>
                          <a:r>
                            <a:rPr kumimoji="1" lang="ja-JP" altLang="en-US" sz="2400" b="0"/>
                            <a:t>    ：　大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323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dirty="0"/>
                            <a:t>T</a:t>
                          </a:r>
                          <a:r>
                            <a:rPr kumimoji="1" lang="ja-JP" altLang="en-US" sz="2400" b="0"/>
                            <a:t>    ：　小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深い森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398062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dirty="0"/>
                            <a:t>CW</a:t>
                          </a:r>
                          <a:r>
                            <a:rPr kumimoji="1" lang="ja-JP" altLang="en-US" sz="2400" b="0"/>
                            <a:t>    </a:t>
                          </a:r>
                          <a:r>
                            <a:rPr kumimoji="1" lang="en-US" altLang="ja-JP" sz="2400" b="0" dirty="0"/>
                            <a:t>=</a:t>
                          </a:r>
                          <a:r>
                            <a:rPr kumimoji="1" lang="ja-JP" altLang="en-US" sz="2400" b="0"/>
                            <a:t>　</a:t>
                          </a:r>
                          <a:r>
                            <a:rPr kumimoji="1" lang="en-US" altLang="ja-JP" sz="2400" b="0" dirty="0"/>
                            <a:t> 1</a:t>
                          </a:r>
                          <a:endParaRPr kumimoji="1" lang="ja-JP" altLang="en-US" sz="2400" b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4746012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dirty="0"/>
                            <a:t>CW</a:t>
                          </a:r>
                          <a:r>
                            <a:rPr kumimoji="1" lang="ja-JP" altLang="en-US" sz="2400" b="0"/>
                            <a:t>    </a:t>
                          </a:r>
                          <a:r>
                            <a:rPr kumimoji="1" lang="en-US" altLang="ja-JP" sz="2400" b="0" dirty="0"/>
                            <a:t>=</a:t>
                          </a:r>
                          <a:r>
                            <a:rPr kumimoji="1" lang="ja-JP" altLang="en-US" sz="2400" b="0"/>
                            <a:t>　</a:t>
                          </a:r>
                          <a:r>
                            <a:rPr kumimoji="1" lang="en-US" altLang="ja-JP" sz="24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kumimoji="1" lang="ja-JP" alt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kumimoji="1" lang="ja-JP" altLang="en-US" sz="2400" b="0"/>
                            <a:t>：大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深い森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041906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：</m:t>
                              </m:r>
                            </m:oMath>
                          </a14:m>
                          <a:r>
                            <a:rPr kumimoji="1" lang="ja-JP" altLang="en-US" sz="2400" b="0"/>
                            <a:t>小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00602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668F674F-4B4D-8A41-B4A5-144DC5D33C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8961376"/>
                  </p:ext>
                </p:extLst>
              </p:nvPr>
            </p:nvGraphicFramePr>
            <p:xfrm>
              <a:off x="838200" y="1958146"/>
              <a:ext cx="10515600" cy="25704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3243470">
                      <a:extLst>
                        <a:ext uri="{9D8B030D-6E8A-4147-A177-3AD203B41FA5}">
                          <a16:colId xmlns:a16="http://schemas.microsoft.com/office/drawing/2014/main" val="3237464479"/>
                        </a:ext>
                      </a:extLst>
                    </a:gridCol>
                    <a:gridCol w="1563756">
                      <a:extLst>
                        <a:ext uri="{9D8B030D-6E8A-4147-A177-3AD203B41FA5}">
                          <a16:colId xmlns:a16="http://schemas.microsoft.com/office/drawing/2014/main" val="2963239050"/>
                        </a:ext>
                      </a:extLst>
                    </a:gridCol>
                    <a:gridCol w="5708374">
                      <a:extLst>
                        <a:ext uri="{9D8B030D-6E8A-4147-A177-3AD203B41FA5}">
                          <a16:colId xmlns:a16="http://schemas.microsoft.com/office/drawing/2014/main" val="2592348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dirty="0"/>
                            <a:t>T</a:t>
                          </a:r>
                          <a:r>
                            <a:rPr kumimoji="1" lang="ja-JP" altLang="en-US" sz="2400" b="0"/>
                            <a:t>    ：　大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83239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dirty="0"/>
                            <a:t>T</a:t>
                          </a:r>
                          <a:r>
                            <a:rPr kumimoji="1" lang="ja-JP" altLang="en-US" sz="2400" b="0"/>
                            <a:t>    ：　小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深い森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398062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0" dirty="0"/>
                            <a:t>CW</a:t>
                          </a:r>
                          <a:r>
                            <a:rPr kumimoji="1" lang="ja-JP" altLang="en-US" sz="2400" b="0"/>
                            <a:t>    </a:t>
                          </a:r>
                          <a:r>
                            <a:rPr kumimoji="1" lang="en-US" altLang="ja-JP" sz="2400" b="0" dirty="0"/>
                            <a:t>=</a:t>
                          </a:r>
                          <a:r>
                            <a:rPr kumimoji="1" lang="ja-JP" altLang="en-US" sz="2400" b="0"/>
                            <a:t>　</a:t>
                          </a:r>
                          <a:r>
                            <a:rPr kumimoji="1" lang="en-US" altLang="ja-JP" sz="2400" b="0" dirty="0"/>
                            <a:t> 1</a:t>
                          </a:r>
                          <a:endParaRPr kumimoji="1" lang="ja-JP" altLang="en-US" sz="2400" b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47460124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92" t="-187500" r="-225098" b="-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6452" t="-375000" r="-362903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深い森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041906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6452" t="-475000" r="-36290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b="0"/>
                            <a:t>幅広い森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00602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0733B0-5F3D-DC43-A87E-F63C2B66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E3A746-9775-5345-B15E-64EF1ADA348E}"/>
              </a:ext>
            </a:extLst>
          </p:cNvPr>
          <p:cNvSpPr txBox="1"/>
          <p:nvPr/>
        </p:nvSpPr>
        <p:spPr>
          <a:xfrm>
            <a:off x="781876" y="4757530"/>
            <a:ext cx="5606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</a:t>
            </a:r>
            <a:r>
              <a:rPr kumimoji="1" lang="ja-JP" altLang="en-US" sz="2400"/>
              <a:t>：木の本数</a:t>
            </a:r>
            <a:endParaRPr kumimoji="1" lang="en-US" altLang="ja-JP" sz="2400" dirty="0"/>
          </a:p>
          <a:p>
            <a:r>
              <a:rPr lang="en-US" altLang="ja-JP" sz="2400" dirty="0"/>
              <a:t>CW</a:t>
            </a:r>
            <a:r>
              <a:rPr lang="ja-JP" altLang="en-US" sz="2400"/>
              <a:t>：候補ノードのサンプリングサイズ</a:t>
            </a:r>
            <a:endParaRPr lang="en-US" altLang="ja-JP" sz="2400" dirty="0"/>
          </a:p>
          <a:p>
            <a:r>
              <a:rPr kumimoji="1" lang="el-GR" altLang="ja-JP" sz="2400" dirty="0"/>
              <a:t>λ</a:t>
            </a:r>
            <a:r>
              <a:rPr kumimoji="1" lang="ja-JP" altLang="en-US" sz="2400"/>
              <a:t>：学習率</a:t>
            </a:r>
          </a:p>
        </p:txBody>
      </p:sp>
    </p:spTree>
    <p:extLst>
      <p:ext uri="{BB962C8B-B14F-4D97-AF65-F5344CB8AC3E}">
        <p14:creationId xmlns:p14="http://schemas.microsoft.com/office/powerpoint/2010/main" val="259315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390612-F5CA-294C-8197-62173E99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2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6000"/>
              <a:t>実験</a:t>
            </a:r>
            <a:endParaRPr kumimoji="1" lang="ja-JP" altLang="en-US" sz="6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62B5A8F-5BF4-C344-B838-0503D003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55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EB092-E39C-3248-AF73-18256563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ja-JP" dirty="0"/>
              <a:t>λ</a:t>
            </a:r>
            <a:r>
              <a:rPr lang="ja-JP" altLang="en-US"/>
              <a:t>による精度の影響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1EF3B9-7781-A643-AD8D-1F8DD996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BA2E506-BA82-8846-9716-AD12003A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90688"/>
            <a:ext cx="595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EB092-E39C-3248-AF73-18256563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ja-JP" dirty="0"/>
              <a:t>CW</a:t>
            </a:r>
            <a:r>
              <a:rPr lang="ja-JP" altLang="en-US"/>
              <a:t>による精度の影響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973F00-AA2C-334D-9A39-A85E4A83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457" y="1825625"/>
            <a:ext cx="2514600" cy="438121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回帰、２クラス分類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1EF3B9-7781-A643-AD8D-1F8DD996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1CC55E0-0A9A-4648-ACA3-62615E2A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94" y="2263746"/>
            <a:ext cx="5169727" cy="44577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11B35-B57F-8E45-A64F-C30205A3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15" y="2770435"/>
            <a:ext cx="5715000" cy="2032000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48B358A-1C78-6143-AF86-2D8124A17A71}"/>
              </a:ext>
            </a:extLst>
          </p:cNvPr>
          <p:cNvSpPr txBox="1">
            <a:spLocks/>
          </p:cNvSpPr>
          <p:nvPr/>
        </p:nvSpPr>
        <p:spPr>
          <a:xfrm>
            <a:off x="8173278" y="1843612"/>
            <a:ext cx="1793599" cy="41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/>
              <a:t>多クラス分類</a:t>
            </a:r>
          </a:p>
        </p:txBody>
      </p:sp>
    </p:spTree>
    <p:extLst>
      <p:ext uri="{BB962C8B-B14F-4D97-AF65-F5344CB8AC3E}">
        <p14:creationId xmlns:p14="http://schemas.microsoft.com/office/powerpoint/2010/main" val="34660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EB092-E39C-3248-AF73-18256563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ja-JP" dirty="0"/>
              <a:t>T</a:t>
            </a:r>
            <a:r>
              <a:rPr lang="ja-JP" altLang="en-US"/>
              <a:t>による精度の影響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1EF3B9-7781-A643-AD8D-1F8DD996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FD7EE6-229A-A94B-B137-FDCBBEE3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48" y="1825625"/>
            <a:ext cx="6924566" cy="4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6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E8830-B45F-8F44-BBED-D66D287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実データに対しての精度（回帰）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04D7DA-C2B6-6B4B-8C8C-02516AD7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4035"/>
            <a:ext cx="10515600" cy="384313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ABALONE, HWANG </a:t>
            </a:r>
            <a:r>
              <a:rPr kumimoji="1" lang="ja-JP" altLang="en-US" sz="2000"/>
              <a:t>の</a:t>
            </a:r>
            <a:r>
              <a:rPr kumimoji="1" lang="en-US" altLang="ja-JP" sz="2000" dirty="0"/>
              <a:t>10</a:t>
            </a:r>
            <a:r>
              <a:rPr kumimoji="1" lang="ja-JP" altLang="en-US" sz="2000"/>
              <a:t>％ではオーバーフィット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90A739-70B5-3D44-AF3A-6824F11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381B4B-BBB0-5040-BB65-CAF7B14D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37" y="2289864"/>
            <a:ext cx="10444663" cy="20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4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8E2E52E-0230-B046-8FDD-B6300C3F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2AF401-2679-E447-8C17-7D6366D6A922}"/>
              </a:ext>
            </a:extLst>
          </p:cNvPr>
          <p:cNvSpPr txBox="1"/>
          <p:nvPr/>
        </p:nvSpPr>
        <p:spPr>
          <a:xfrm>
            <a:off x="304798" y="1709530"/>
            <a:ext cx="1162690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b="1" dirty="0"/>
              <a:t>Title</a:t>
            </a:r>
            <a:r>
              <a:rPr kumimoji="1" lang="en-US" altLang="ja-JP" sz="2800" dirty="0"/>
              <a:t>: Globally Induced Forest: A Prepruning Compression Scheme</a:t>
            </a:r>
          </a:p>
          <a:p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b="1" dirty="0"/>
              <a:t>Author</a:t>
            </a:r>
            <a:r>
              <a:rPr lang="en-US" altLang="ja-JP" sz="2800" dirty="0"/>
              <a:t>:</a:t>
            </a:r>
            <a:r>
              <a:rPr lang="ja-JP" altLang="en-US" sz="2800"/>
              <a:t> </a:t>
            </a:r>
            <a:r>
              <a:rPr lang="en-US" altLang="ja-JP" sz="2800" dirty="0"/>
              <a:t>Jean-Michel Begon, Arnaud Joly, Pierre Geurts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b="1" dirty="0"/>
              <a:t>Conference</a:t>
            </a:r>
            <a:r>
              <a:rPr lang="en-US" altLang="ja-JP" sz="2800" dirty="0"/>
              <a:t>: ICML 2017 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5738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E8830-B45F-8F44-BBED-D66D287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実データに対しての精度（分類）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90A739-70B5-3D44-AF3A-6824F11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22FDCD-B57D-3E42-869F-9731A796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3" y="1806783"/>
            <a:ext cx="10991574" cy="34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7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E8830-B45F-8F44-BBED-D66D287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vs. Boosting (</a:t>
            </a:r>
            <a:r>
              <a:rPr kumimoji="1" lang="ja-JP" altLang="en-US"/>
              <a:t>精度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90A739-70B5-3D44-AF3A-6824F11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070D0CC7-F7B8-2249-9A06-E41508BBE4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85114"/>
              </p:ext>
            </p:extLst>
          </p:nvPr>
        </p:nvGraphicFramePr>
        <p:xfrm>
          <a:off x="7536346" y="2729948"/>
          <a:ext cx="3394212" cy="316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106">
                  <a:extLst>
                    <a:ext uri="{9D8B030D-6E8A-4147-A177-3AD203B41FA5}">
                      <a16:colId xmlns:a16="http://schemas.microsoft.com/office/drawing/2014/main" val="2319786118"/>
                    </a:ext>
                  </a:extLst>
                </a:gridCol>
                <a:gridCol w="1697106">
                  <a:extLst>
                    <a:ext uri="{9D8B030D-6E8A-4147-A177-3AD203B41FA5}">
                      <a16:colId xmlns:a16="http://schemas.microsoft.com/office/drawing/2014/main" val="2328115862"/>
                    </a:ext>
                  </a:extLst>
                </a:gridCol>
              </a:tblGrid>
              <a:tr h="3230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B = 10%</a:t>
                      </a:r>
                      <a:endParaRPr kumimoji="1" lang="ja-JP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B = 1%</a:t>
                      </a:r>
                      <a:endParaRPr kumimoji="1" lang="ja-JP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54947"/>
                  </a:ext>
                </a:extLst>
              </a:tr>
              <a:tr h="114896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2.37±0.24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5.20±0.21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19.31±0.61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8.58±0.10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3.26±0.29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4.74±0.23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36.48±1.32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6.91±0.04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17107"/>
                  </a:ext>
                </a:extLst>
              </a:tr>
              <a:tr h="161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3.17±0.34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3.35±0.22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7.38±0.29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3.14±0.34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FFFF00"/>
                          </a:highlight>
                        </a:rPr>
                        <a:t>0.76±0.60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4.30±0.51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3.91±0.31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highlight>
                            <a:srgbClr val="00FFFF"/>
                          </a:highlight>
                        </a:rPr>
                        <a:t>6.76±0.42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6.65±0.28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12.40±0.76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78295"/>
                  </a:ext>
                </a:extLst>
              </a:tr>
            </a:tbl>
          </a:graphicData>
        </a:graphic>
      </p:graphicFrame>
      <p:pic>
        <p:nvPicPr>
          <p:cNvPr id="3" name="図 2">
            <a:extLst>
              <a:ext uri="{FF2B5EF4-FFF2-40B4-BE49-F238E27FC236}">
                <a16:creationId xmlns:a16="http://schemas.microsoft.com/office/drawing/2014/main" id="{199DC5B6-555B-CE4C-AE7A-4A5DACD0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71" y="1847609"/>
            <a:ext cx="6209748" cy="427786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A09DDF-36BB-F74D-8CCD-420ED3B303CF}"/>
              </a:ext>
            </a:extLst>
          </p:cNvPr>
          <p:cNvSpPr txBox="1"/>
          <p:nvPr/>
        </p:nvSpPr>
        <p:spPr>
          <a:xfrm>
            <a:off x="11125201" y="411698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GIF</a:t>
            </a:r>
            <a:endParaRPr kumimoji="1" lang="ja-JP" altLang="en-US" b="1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9BFF011-8525-904E-9783-B87D43C12AC0}"/>
              </a:ext>
            </a:extLst>
          </p:cNvPr>
          <p:cNvSpPr/>
          <p:nvPr/>
        </p:nvSpPr>
        <p:spPr>
          <a:xfrm>
            <a:off x="119268" y="3340209"/>
            <a:ext cx="1632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1" dirty="0"/>
              <a:t>least square </a:t>
            </a:r>
          </a:p>
          <a:p>
            <a:r>
              <a:rPr lang="en" altLang="ja-JP" b="1" dirty="0"/>
              <a:t>Boosting</a:t>
            </a:r>
            <a:endParaRPr lang="ja-JP" altLang="en-US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C7DBAD-28E1-C044-A5DD-365139D6BE06}"/>
              </a:ext>
            </a:extLst>
          </p:cNvPr>
          <p:cNvSpPr/>
          <p:nvPr/>
        </p:nvSpPr>
        <p:spPr>
          <a:xfrm>
            <a:off x="154207" y="489036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1" dirty="0" err="1"/>
              <a:t>Adaboost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273723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E8830-B45F-8F44-BBED-D66D287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vs. Boosting (</a:t>
            </a:r>
            <a:r>
              <a:rPr kumimoji="1" lang="ja-JP" altLang="en-US"/>
              <a:t>速度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90A739-70B5-3D44-AF3A-6824F11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C6E8F67-EF21-864F-BC62-B76DCCDB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82" y="2448339"/>
            <a:ext cx="8904035" cy="2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5EBB76-AF90-DB4C-AA54-E69C6713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結論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476BB7-3EE8-6A4D-A60C-62B07593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solidFill>
                  <a:srgbClr val="C00000"/>
                </a:solidFill>
              </a:rPr>
              <a:t>省メモリ</a:t>
            </a:r>
            <a:r>
              <a:rPr lang="ja-JP" altLang="en-US"/>
              <a:t>で</a:t>
            </a:r>
            <a:r>
              <a:rPr lang="ja-JP" altLang="en-US">
                <a:solidFill>
                  <a:srgbClr val="C00000"/>
                </a:solidFill>
              </a:rPr>
              <a:t>高速</a:t>
            </a:r>
            <a:r>
              <a:rPr lang="ja-JP" altLang="en-US"/>
              <a:t>で</a:t>
            </a:r>
            <a:r>
              <a:rPr lang="ja-JP" altLang="en-US">
                <a:solidFill>
                  <a:srgbClr val="C00000"/>
                </a:solidFill>
              </a:rPr>
              <a:t>高精度</a:t>
            </a:r>
            <a:r>
              <a:rPr lang="ja-JP" altLang="en-US"/>
              <a:t>なモデルの完成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/>
              <a:t>展望</a:t>
            </a:r>
            <a:endParaRPr kumimoji="1" lang="en-US" altLang="ja-JP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/>
              <a:t>多クラス分類の精度向上</a:t>
            </a:r>
            <a:endParaRPr lang="en-US" altLang="ja-JP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/>
              <a:t>他の実データ実験</a:t>
            </a:r>
            <a:endParaRPr kumimoji="1" lang="en-US" altLang="ja-JP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dirty="0"/>
              <a:t>RGF</a:t>
            </a:r>
            <a:r>
              <a:rPr lang="ja-JP" altLang="en-US"/>
              <a:t>との比較</a:t>
            </a:r>
            <a:endParaRPr kumimoji="1" lang="en-US" altLang="ja-JP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D40397-C246-6A4E-B04F-D3F96B99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960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3A2294-0BB9-7F4D-86B2-4C05EF80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白川の今後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3380E7-57E0-7441-921A-2ED2BD6B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7025"/>
            <a:ext cx="10515600" cy="1232453"/>
          </a:xfrm>
        </p:spPr>
        <p:txBody>
          <a:bodyPr>
            <a:normAutofit/>
          </a:bodyPr>
          <a:lstStyle/>
          <a:p>
            <a:r>
              <a:rPr lang="ja-JP" altLang="en-US" sz="8000" b="1">
                <a:solidFill>
                  <a:srgbClr val="C00000"/>
                </a:solidFill>
              </a:rPr>
              <a:t>コーディング！！！！</a:t>
            </a:r>
            <a:endParaRPr kumimoji="1" lang="ja-JP" altLang="en-US" sz="8000" b="1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5A0673-1375-524E-B8FE-6A695187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94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33374-EEE7-1342-9147-A32FFAE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B63D08-02D1-6645-9AC7-67B2570E2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逐次的なノード追加によってモデル構築を行う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>
                <a:solidFill>
                  <a:srgbClr val="C00000"/>
                </a:solidFill>
              </a:rPr>
              <a:t>高速</a:t>
            </a:r>
            <a:r>
              <a:rPr kumimoji="1" lang="ja-JP" altLang="en-US"/>
              <a:t>かつ</a:t>
            </a:r>
            <a:r>
              <a:rPr kumimoji="1" lang="ja-JP" altLang="en-US">
                <a:solidFill>
                  <a:srgbClr val="C00000"/>
                </a:solidFill>
              </a:rPr>
              <a:t>省メモリ</a:t>
            </a:r>
            <a:r>
              <a:rPr lang="ja-JP" altLang="en-US"/>
              <a:t>かつ</a:t>
            </a:r>
            <a:r>
              <a:rPr lang="ja-JP" altLang="en-US">
                <a:solidFill>
                  <a:srgbClr val="C00000"/>
                </a:solidFill>
              </a:rPr>
              <a:t>高精度</a:t>
            </a:r>
            <a:r>
              <a:rPr kumimoji="1" lang="ja-JP" altLang="en-US"/>
              <a:t>な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木アンサンブル</a:t>
            </a:r>
            <a:r>
              <a:rPr kumimoji="1" lang="en-US" altLang="ja-JP" dirty="0"/>
              <a:t>(</a:t>
            </a:r>
            <a:r>
              <a:rPr kumimoji="1" lang="ja-JP" altLang="en-US"/>
              <a:t>ブースティング</a:t>
            </a:r>
            <a:r>
              <a:rPr kumimoji="1" lang="en-US" altLang="ja-JP" dirty="0"/>
              <a:t>)</a:t>
            </a:r>
            <a:r>
              <a:rPr lang="ja-JP" altLang="en-US"/>
              <a:t>学習手法の提案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/>
              <a:t>アンサンブル学習：複数の学習器の出力を集約する学習手法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ブースティング：事前のモデルを補うように学習器を追加する加法モデル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B94FB4-2B33-7E41-81ED-A5017DD7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10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543C7E-4309-3B42-936A-87F42890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背景、モチベーション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5B3463-474B-C54E-B3FA-D2D8D9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0705"/>
          </a:xfrm>
        </p:spPr>
        <p:txBody>
          <a:bodyPr>
            <a:normAutofit/>
          </a:bodyPr>
          <a:lstStyle/>
          <a:p>
            <a:r>
              <a:rPr kumimoji="1" lang="ja-JP" altLang="en-US"/>
              <a:t>近年高精度な木アンサンブルモデルが多く出現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/>
              <a:t>木は高精度、利用易、高速、解釈性高</a:t>
            </a:r>
            <a:r>
              <a:rPr kumimoji="1" lang="en-US" altLang="ja-JP" dirty="0"/>
              <a:t>)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データサイズ、特徴次元数の増加に伴い、</a:t>
            </a:r>
            <a:endParaRPr kumimoji="1" lang="en-US" altLang="ja-JP" dirty="0"/>
          </a:p>
          <a:p>
            <a:r>
              <a:rPr kumimoji="1" lang="ja-JP" altLang="en-US"/>
              <a:t>多くのモデルは大量のメモリを使用する</a:t>
            </a:r>
            <a:endParaRPr kumimoji="1" lang="en-US" altLang="ja-JP" dirty="0"/>
          </a:p>
          <a:p>
            <a:r>
              <a:rPr lang="ja-JP" altLang="en-US"/>
              <a:t>⇨ 実応用上省メモリかつ高精度なモデルに需要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rgbClr val="C00000"/>
                </a:solidFill>
              </a:rPr>
              <a:t>pre-pruning</a:t>
            </a:r>
            <a:r>
              <a:rPr kumimoji="1" lang="en-US" altLang="ja-JP" dirty="0"/>
              <a:t>, post-pruning</a:t>
            </a:r>
            <a:r>
              <a:rPr kumimoji="1" lang="ja-JP" altLang="en-US"/>
              <a:t> 手法が広く研究される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77E78F-07CA-FA44-BE6D-EFA06E5E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星 8 4">
            <a:extLst>
              <a:ext uri="{FF2B5EF4-FFF2-40B4-BE49-F238E27FC236}">
                <a16:creationId xmlns:a16="http://schemas.microsoft.com/office/drawing/2014/main" id="{E1F0635D-7C97-054F-8A85-B9867AD5004C}"/>
              </a:ext>
            </a:extLst>
          </p:cNvPr>
          <p:cNvSpPr/>
          <p:nvPr/>
        </p:nvSpPr>
        <p:spPr>
          <a:xfrm>
            <a:off x="887897" y="2968485"/>
            <a:ext cx="1431235" cy="715617"/>
          </a:xfrm>
          <a:prstGeom prst="star8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But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9335A-94DF-FE47-84E3-DE4CBF42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51C9B-CD96-5F42-B476-27258CE1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あらかじめ森全体の最大ノード数を指定し、</a:t>
            </a:r>
            <a:endParaRPr lang="en-US" altLang="ja-JP" sz="3200" dirty="0"/>
          </a:p>
          <a:p>
            <a:r>
              <a:rPr lang="ja-JP" altLang="en-US" sz="3200"/>
              <a:t>そのサイズ内で精度が向上するように</a:t>
            </a:r>
            <a:endParaRPr lang="en-US" altLang="ja-JP" sz="3200" dirty="0"/>
          </a:p>
          <a:p>
            <a:r>
              <a:rPr lang="ja-JP" altLang="en-US" sz="3200"/>
              <a:t>逐次的にノードを追加していく</a:t>
            </a:r>
            <a:endParaRPr lang="en-US" altLang="ja-JP" sz="3200" dirty="0"/>
          </a:p>
          <a:p>
            <a:endParaRPr kumimoji="1" lang="ja-JP" altLang="en-US" sz="2400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1E95EF-4EC4-9B44-9298-44E28F19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294523-B55F-6241-A1A8-D0B63F3D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88" y="3654633"/>
            <a:ext cx="3770188" cy="30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1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9335A-94DF-FE47-84E3-DE4CBF42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予測</a:t>
            </a:r>
            <a:r>
              <a:rPr kumimoji="1" lang="ja-JP" altLang="en-US"/>
              <a:t>モデル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CC51C9B-CD96-5F42-B476-27258CE1F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dirty="0"/>
              </a:p>
              <a:p>
                <a:pPr algn="ctr"/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入力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kumimoji="1" lang="ja-JP" altLang="en-US" sz="2400" b="0" dirty="0">
                    <a:latin typeface="Cambria Math" panose="02040503050406030204" pitchFamily="18" charset="0"/>
                  </a:rPr>
                  <a:t>予測値</a:t>
                </a:r>
                <a14:m>
                  <m:oMath xmlns:m="http://schemas.openxmlformats.org/officeDocument/2006/math"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 dirty="0">
                    <a:latin typeface="Cambria Math" panose="02040503050406030204" pitchFamily="18" charset="0"/>
                  </a:rPr>
                  <a:t>モデル</a:t>
                </a:r>
                <a:r>
                  <a:rPr kumimoji="1" lang="ja-JP" altLang="en-US" sz="2400">
                    <a:latin typeface="Cambria Math" panose="02040503050406030204" pitchFamily="18" charset="0"/>
                  </a:rPr>
                  <a:t>全体のノード数</a:t>
                </a:r>
                <a:r>
                  <a:rPr kumimoji="1" lang="en-US" altLang="ja-JP" sz="2400" dirty="0">
                    <a:latin typeface="Cambria Math" panose="02040503050406030204" pitchFamily="18" charset="0"/>
                  </a:rPr>
                  <a:t>,    T:</a:t>
                </a:r>
                <a:r>
                  <a:rPr kumimoji="1" lang="ja-JP" altLang="en-US" sz="2400">
                    <a:latin typeface="Cambria Math" panose="02040503050406030204" pitchFamily="18" charset="0"/>
                  </a:rPr>
                  <a:t>木の本数</a:t>
                </a:r>
                <a:endParaRPr kumimoji="1" lang="en-US" altLang="ja-JP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ノード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に</m:t>
                              </m:r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含まれる</m:t>
                              </m:r>
                            </m:e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ja-JP" altLang="en-US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4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がノード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に含まれ</m:t>
                              </m:r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葉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ノード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での</m:t>
                              </m:r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予測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値</m:t>
                              </m:r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f>
                                <m:fPr>
                                  <m:type m:val="skw"/>
                                  <m:ctrlPr>
                                    <a:rPr lang="ja-JP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倍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が内部ノード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400" dirty="0"/>
              </a:p>
              <a:p>
                <a:pPr algn="ctr"/>
                <a:endParaRPr kumimoji="1" lang="ja-JP" altLang="en-US" sz="2400" b="1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CC51C9B-CD96-5F42-B476-27258CE1F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3041" b="-821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1E95EF-4EC4-9B44-9298-44E28F19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87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C9E9D5-1539-964D-877C-D9178D51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B53084-CC43-2041-BF68-FF9B084B7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787" y="1232341"/>
            <a:ext cx="5261114" cy="564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867ED07-C358-6145-9262-28C2CD0170A0}"/>
                  </a:ext>
                </a:extLst>
              </p:cNvPr>
              <p:cNvSpPr txBox="1"/>
              <p:nvPr/>
            </p:nvSpPr>
            <p:spPr>
              <a:xfrm>
                <a:off x="569843" y="1842052"/>
                <a:ext cx="5570756" cy="4725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:r>
                  <a:rPr lang="ja-JP" altLang="en-US" sz="2000"/>
                  <a:t>初期推定値を設定</a:t>
                </a:r>
                <a:endParaRPr lang="en-US" altLang="ja-JP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:r>
                  <a:rPr lang="ja-JP" altLang="en-US" sz="2000"/>
                  <a:t>分割ルール（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に基づいて</a:t>
                </a:r>
                <a:endParaRPr kumimoji="1" lang="en-US" altLang="ja-JP" sz="2000" dirty="0"/>
              </a:p>
              <a:p>
                <a:r>
                  <a:rPr lang="ja-JP" altLang="en-US" sz="2000"/>
                  <a:t>　　</a:t>
                </a:r>
                <a:r>
                  <a:rPr kumimoji="1" lang="en-US" altLang="ja-JP" sz="2000" dirty="0"/>
                  <a:t>T</a:t>
                </a:r>
                <a:r>
                  <a:rPr kumimoji="1" lang="ja-JP" altLang="en-US" sz="2000"/>
                  <a:t>本の</a:t>
                </a:r>
                <a:r>
                  <a:rPr kumimoji="1" lang="en-US" altLang="ja-JP" sz="2000" dirty="0"/>
                  <a:t>stump</a:t>
                </a:r>
                <a:r>
                  <a:rPr kumimoji="1" lang="ja-JP" altLang="en-US" sz="2000"/>
                  <a:t>を生成</a:t>
                </a:r>
                <a:endParaRPr kumimoji="1" lang="en-US" altLang="ja-JP" sz="2000" dirty="0"/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ja-JP" sz="20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ja-JP" altLang="en-US" sz="2000"/>
                  <a:t>葉ノード集合から</a:t>
                </a:r>
                <a:r>
                  <a:rPr lang="en-US" altLang="ja-JP" sz="2000" dirty="0"/>
                  <a:t>CW</a:t>
                </a:r>
                <a:r>
                  <a:rPr lang="ja-JP" altLang="en-US" sz="2000"/>
                  <a:t>個サンプリング</a:t>
                </a:r>
                <a:endParaRPr lang="en-US" altLang="ja-JP" sz="2000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altLang="ja-JP" sz="2000" dirty="0"/>
                  <a:t> </a:t>
                </a:r>
                <a:r>
                  <a:rPr kumimoji="1" lang="ja-JP" altLang="en-US" sz="2000"/>
                  <a:t>サンプリングしたノード集合に対して</a:t>
                </a:r>
                <a:endParaRPr kumimoji="1" lang="en-US" altLang="ja-JP" sz="2000" dirty="0"/>
              </a:p>
              <a:p>
                <a:r>
                  <a:rPr lang="ja-JP" altLang="en-US" sz="2000"/>
                  <a:t>　</a:t>
                </a:r>
                <a:r>
                  <a:rPr lang="ja-JP" altLang="en-US" sz="2000" dirty="0"/>
                  <a:t>　</a:t>
                </a:r>
                <a:r>
                  <a:rPr lang="ja-JP" altLang="en-US" sz="2000"/>
                  <a:t>損失関数を最も改善するノードを選択</a:t>
                </a:r>
                <a:endParaRPr lang="en-US" altLang="ja-JP" sz="2000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ja-JP" altLang="en-US" sz="2000"/>
                  <a:t>選択したノードとその推定値を</a:t>
                </a:r>
                <a:endParaRPr lang="en-US" altLang="ja-JP" sz="2000" dirty="0"/>
              </a:p>
              <a:p>
                <a:r>
                  <a:rPr kumimoji="1" lang="ja-JP" altLang="en-US" sz="2000"/>
                  <a:t>　　これまでのモデルに追加</a:t>
                </a:r>
                <a:r>
                  <a:rPr lang="ja-JP" altLang="en-US" sz="2000"/>
                  <a:t>（学習率を加味）</a:t>
                </a:r>
                <a:endParaRPr lang="en-US" altLang="ja-JP" sz="2000" dirty="0"/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kumimoji="1" lang="ja-JP" altLang="en-US" sz="2000"/>
                  <a:t>選択したノードを分割ルール（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ja-JP" sz="2000" dirty="0"/>
              </a:p>
              <a:p>
                <a:r>
                  <a:rPr lang="ja-JP" altLang="en-US" sz="2000"/>
                  <a:t>　　に基づいて分割</a:t>
                </a:r>
                <a:endParaRPr lang="en-US" altLang="ja-JP" sz="2000" dirty="0"/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ja-JP" altLang="en-US" sz="2000"/>
                  <a:t>子ノードを葉ノード集合に追加し</a:t>
                </a:r>
                <a:endParaRPr lang="en-US" altLang="ja-JP" sz="2000" dirty="0"/>
              </a:p>
              <a:p>
                <a:r>
                  <a:rPr lang="ja-JP" altLang="en-US" sz="2000"/>
                  <a:t>　　親ノードを葉ノード集合から除外</a:t>
                </a:r>
                <a:endParaRPr lang="en-US" altLang="ja-JP" sz="2000" dirty="0"/>
              </a:p>
              <a:p>
                <a:pPr marL="457200" indent="-457200">
                  <a:buFont typeface="+mj-lt"/>
                  <a:buAutoNum type="arabicPeriod" startAt="8"/>
                </a:pPr>
                <a:endParaRPr lang="en-US" altLang="ja-JP" sz="2000" dirty="0"/>
              </a:p>
              <a:p>
                <a:pPr marL="457200" indent="-457200">
                  <a:buFont typeface="+mj-lt"/>
                  <a:buAutoNum type="arabicPeriod" startAt="8"/>
                </a:pPr>
                <a:r>
                  <a:rPr lang="en-US" altLang="ja-JP" sz="2000" dirty="0"/>
                  <a:t>3~7</a:t>
                </a:r>
                <a:r>
                  <a:rPr lang="ja-JP" altLang="en-US" sz="2000"/>
                  <a:t>をモデルのノード数上限まで反復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867ED07-C358-6145-9262-28C2CD01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3" y="1842052"/>
                <a:ext cx="5570756" cy="4725653"/>
              </a:xfrm>
              <a:prstGeom prst="rect">
                <a:avLst/>
              </a:prstGeom>
              <a:blipFill>
                <a:blip r:embed="rId3"/>
                <a:stretch>
                  <a:fillRect l="-1364" t="-1340" b="-1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2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27444-0D87-2B4E-B64C-70E6E17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04" y="1500928"/>
            <a:ext cx="6147592" cy="50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8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08629-B42E-C040-94D8-D0F2CB74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アルゴリズム（図解）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96413C-9A1B-8F4C-8CBB-30BA70D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8ECF-68C6-DD4C-815E-049D56A1915A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E70E6D7-F1CE-634A-990C-21B2ED13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65" y="1627777"/>
            <a:ext cx="6994939" cy="50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445</Words>
  <Application>Microsoft Macintosh PowerPoint</Application>
  <PresentationFormat>ワイド画面</PresentationFormat>
  <Paragraphs>141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游ゴシック</vt:lpstr>
      <vt:lpstr>游ゴシック Light</vt:lpstr>
      <vt:lpstr>Arial</vt:lpstr>
      <vt:lpstr>Cambria Math</vt:lpstr>
      <vt:lpstr>Office テーマ</vt:lpstr>
      <vt:lpstr>論文紹介</vt:lpstr>
      <vt:lpstr>PowerPoint プレゼンテーション</vt:lpstr>
      <vt:lpstr>概要</vt:lpstr>
      <vt:lpstr>背景、モチベーション</vt:lpstr>
      <vt:lpstr>GIF</vt:lpstr>
      <vt:lpstr>予測モデル</vt:lpstr>
      <vt:lpstr>アルゴリズム</vt:lpstr>
      <vt:lpstr>アルゴリズム（図解）</vt:lpstr>
      <vt:lpstr>アルゴリズム（図解）</vt:lpstr>
      <vt:lpstr>アルゴリズム（図解）</vt:lpstr>
      <vt:lpstr>アルゴリズム（図解）</vt:lpstr>
      <vt:lpstr>アルゴリズム（図解）</vt:lpstr>
      <vt:lpstr>アルゴリズム（図解）</vt:lpstr>
      <vt:lpstr>森の形状（各パラメータの影響）</vt:lpstr>
      <vt:lpstr>実験</vt:lpstr>
      <vt:lpstr>λによる精度の影響</vt:lpstr>
      <vt:lpstr>CWによる精度の影響</vt:lpstr>
      <vt:lpstr>Tによる精度の影響</vt:lpstr>
      <vt:lpstr>実データに対しての精度（回帰）</vt:lpstr>
      <vt:lpstr>実データに対しての精度（分類）</vt:lpstr>
      <vt:lpstr>vs. Boosting (精度)</vt:lpstr>
      <vt:lpstr>vs. Boosting (速度)</vt:lpstr>
      <vt:lpstr>結論</vt:lpstr>
      <vt:lpstr>白川の今後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論文紹介</dc:title>
  <dc:creator>白川　稜</dc:creator>
  <cp:lastModifiedBy>白川　稜</cp:lastModifiedBy>
  <cp:revision>38</cp:revision>
  <dcterms:created xsi:type="dcterms:W3CDTF">2018-07-05T10:02:25Z</dcterms:created>
  <dcterms:modified xsi:type="dcterms:W3CDTF">2019-04-22T14:01:08Z</dcterms:modified>
</cp:coreProperties>
</file>